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48" r:id="rId2"/>
  </p:sldMasterIdLst>
  <p:notesMasterIdLst>
    <p:notesMasterId r:id="rId28"/>
  </p:notesMasterIdLst>
  <p:sldIdLst>
    <p:sldId id="264" r:id="rId3"/>
    <p:sldId id="311" r:id="rId4"/>
    <p:sldId id="288" r:id="rId5"/>
    <p:sldId id="314" r:id="rId6"/>
    <p:sldId id="316" r:id="rId7"/>
    <p:sldId id="312" r:id="rId8"/>
    <p:sldId id="328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9" r:id="rId20"/>
    <p:sldId id="330" r:id="rId21"/>
    <p:sldId id="331" r:id="rId22"/>
    <p:sldId id="333" r:id="rId23"/>
    <p:sldId id="332" r:id="rId24"/>
    <p:sldId id="335" r:id="rId25"/>
    <p:sldId id="334" r:id="rId26"/>
    <p:sldId id="31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cobene Gaspare" initials="RG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1" autoAdjust="0"/>
    <p:restoredTop sz="84916" autoAdjust="0"/>
  </p:normalViewPr>
  <p:slideViewPr>
    <p:cSldViewPr snapToGrid="0" snapToObjects="1">
      <p:cViewPr>
        <p:scale>
          <a:sx n="150" d="100"/>
          <a:sy n="150" d="100"/>
        </p:scale>
        <p:origin x="1664" y="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4" d="100"/>
          <a:sy n="74" d="100"/>
        </p:scale>
        <p:origin x="31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C7247-C3DA-4B1B-BCAA-E9308B4A9CD3}" type="datetimeFigureOut">
              <a:rPr lang="en-GB" smtClean="0"/>
              <a:t>22/12/2017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56FE-B2E8-4285-8F31-2AEEB8EA39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4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7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219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- </a:t>
            </a:r>
            <a:r>
              <a:rPr lang="it-IT" dirty="0" err="1" smtClean="0"/>
              <a:t>Sometimes</a:t>
            </a:r>
            <a:r>
              <a:rPr lang="it-IT" dirty="0" smtClean="0"/>
              <a:t> </a:t>
            </a:r>
            <a:r>
              <a:rPr lang="it-IT" dirty="0" err="1" smtClean="0"/>
              <a:t>methods</a:t>
            </a:r>
            <a:r>
              <a:rPr lang="it-IT" dirty="0" smtClean="0"/>
              <a:t> </a:t>
            </a:r>
            <a:r>
              <a:rPr lang="it-IT" dirty="0" err="1" smtClean="0"/>
              <a:t>return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088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83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01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27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41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46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194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19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79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The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not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evil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baseline="0" dirty="0" smtClean="0"/>
              <a:t>The use of IF </a:t>
            </a:r>
            <a:r>
              <a:rPr lang="it-IT" baseline="0" dirty="0" err="1" smtClean="0"/>
              <a:t>without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thinking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different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error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dirty="0" err="1" smtClean="0"/>
              <a:t>Let</a:t>
            </a:r>
            <a:r>
              <a:rPr lang="it-IT" baseline="0" dirty="0" smtClean="0"/>
              <a:t> me show some </a:t>
            </a:r>
            <a:r>
              <a:rPr lang="it-IT" baseline="0" dirty="0" err="1" smtClean="0"/>
              <a:t>examples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present</a:t>
            </a:r>
            <a:r>
              <a:rPr lang="it-IT" baseline="0" dirty="0" smtClean="0"/>
              <a:t> in YNAP code base in </a:t>
            </a:r>
            <a:r>
              <a:rPr lang="it-IT" baseline="0" dirty="0" err="1" smtClean="0"/>
              <a:t>order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understand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reason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why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wrong</a:t>
            </a:r>
            <a:r>
              <a:rPr lang="it-IT" baseline="0" dirty="0" smtClean="0"/>
              <a:t> use of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evil</a:t>
            </a:r>
            <a:endParaRPr lang="it-IT" baseline="0" dirty="0"/>
          </a:p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53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12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32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51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635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66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1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YOOX </a:t>
            </a:r>
            <a:r>
              <a:rPr lang="it-IT" baseline="0" dirty="0" err="1" smtClean="0"/>
              <a:t>Android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48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WCS </a:t>
            </a:r>
            <a:r>
              <a:rPr lang="it-IT" baseline="0" dirty="0" err="1" smtClean="0"/>
              <a:t>platform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62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243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949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 err="1" smtClean="0"/>
              <a:t>Every</a:t>
            </a:r>
            <a:r>
              <a:rPr lang="it-IT" baseline="0" dirty="0" smtClean="0"/>
              <a:t> time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call </a:t>
            </a:r>
            <a:r>
              <a:rPr lang="it-IT" baseline="0" dirty="0" err="1" smtClean="0"/>
              <a:t>getInstance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perform</a:t>
            </a:r>
            <a:r>
              <a:rPr lang="it-IT" baseline="0" dirty="0" smtClean="0"/>
              <a:t> an IF statement</a:t>
            </a:r>
          </a:p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4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92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23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208" y="6325592"/>
            <a:ext cx="8233830" cy="89111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 userDrawn="1"/>
        </p:nvSpPr>
        <p:spPr>
          <a:xfrm>
            <a:off x="328480" y="5069666"/>
            <a:ext cx="8815520" cy="1458147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50" i="1" spc="300" dirty="0" smtClean="0">
                <a:solidFill>
                  <a:srgbClr val="000000"/>
                </a:solidFill>
                <a:latin typeface="Chronicle Display Light"/>
                <a:cs typeface="Chronicle Display Light"/>
              </a:rPr>
              <a:t>Thank you</a:t>
            </a:r>
            <a:endParaRPr lang="en-US" sz="4250" i="1" spc="300" dirty="0">
              <a:solidFill>
                <a:srgbClr val="000000"/>
              </a:solidFill>
              <a:latin typeface="Chronicle Display Light"/>
              <a:cs typeface="Chronicle Display Ligh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208" y="6310057"/>
            <a:ext cx="8233830" cy="12475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61532" y="5798740"/>
            <a:ext cx="7442039" cy="38369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GB" sz="800" kern="0" spc="120" dirty="0" smtClean="0">
                <a:latin typeface="Avenir Book"/>
                <a:cs typeface="Avenir Book"/>
              </a:rPr>
              <a:t>THIS DOCUMENT IS PROPRIETARY AND CONFIDENTIAL. NO PART OF THIS DOCUMENT MAY BE DISCLOSED IN </a:t>
            </a:r>
            <a:br>
              <a:rPr lang="en-GB" sz="800" kern="0" spc="120" dirty="0" smtClean="0">
                <a:latin typeface="Avenir Book"/>
                <a:cs typeface="Avenir Book"/>
              </a:rPr>
            </a:br>
            <a:r>
              <a:rPr lang="en-GB" sz="800" kern="0" spc="120" dirty="0" smtClean="0">
                <a:latin typeface="Avenir Book"/>
                <a:cs typeface="Avenir Book"/>
              </a:rPr>
              <a:t>ANY MANNER TO A THIRD PARTY WITHOUT THE PRIOR WRITTEN CONSENT OF YOOX NET-A-PORTER GROUP</a:t>
            </a:r>
            <a:endParaRPr lang="en-GB" sz="800" kern="0" spc="12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651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7690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12698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only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999668" y="1628775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5999668" y="3612151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and text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chart and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3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6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dot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6072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pic>
        <p:nvPicPr>
          <p:cNvPr id="9" name="Picture 8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1744813"/>
            <a:ext cx="2603500" cy="126320"/>
          </a:xfrm>
          <a:prstGeom prst="rect">
            <a:avLst/>
          </a:prstGeom>
        </p:spPr>
      </p:pic>
      <p:pic>
        <p:nvPicPr>
          <p:cNvPr id="10" name="Picture 9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1744813"/>
            <a:ext cx="2603500" cy="126320"/>
          </a:xfrm>
          <a:prstGeom prst="rect">
            <a:avLst/>
          </a:prstGeom>
        </p:spPr>
      </p:pic>
      <p:pic>
        <p:nvPicPr>
          <p:cNvPr id="11" name="Picture 10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1744813"/>
            <a:ext cx="2603500" cy="126320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3776813"/>
            <a:ext cx="2603500" cy="126320"/>
          </a:xfrm>
          <a:prstGeom prst="rect">
            <a:avLst/>
          </a:prstGeom>
        </p:spPr>
      </p:pic>
      <p:pic>
        <p:nvPicPr>
          <p:cNvPr id="13" name="Picture 12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3776813"/>
            <a:ext cx="2603500" cy="126320"/>
          </a:xfrm>
          <a:prstGeom prst="rect">
            <a:avLst/>
          </a:prstGeom>
        </p:spPr>
      </p:pic>
      <p:pic>
        <p:nvPicPr>
          <p:cNvPr id="14" name="Picture 13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3776813"/>
            <a:ext cx="2603500" cy="126320"/>
          </a:xfrm>
          <a:prstGeom prst="rect">
            <a:avLst/>
          </a:prstGeom>
        </p:spPr>
      </p:pic>
      <p:pic>
        <p:nvPicPr>
          <p:cNvPr id="15" name="Picture 14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5779861"/>
            <a:ext cx="2603500" cy="126320"/>
          </a:xfrm>
          <a:prstGeom prst="rect">
            <a:avLst/>
          </a:prstGeom>
        </p:spPr>
      </p:pic>
      <p:pic>
        <p:nvPicPr>
          <p:cNvPr id="16" name="Picture 15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5779861"/>
            <a:ext cx="2603500" cy="126320"/>
          </a:xfrm>
          <a:prstGeom prst="rect">
            <a:avLst/>
          </a:prstGeom>
        </p:spPr>
      </p:pic>
      <p:pic>
        <p:nvPicPr>
          <p:cNvPr id="17" name="Picture 16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5779861"/>
            <a:ext cx="2603500" cy="126320"/>
          </a:xfrm>
          <a:prstGeom prst="rect">
            <a:avLst/>
          </a:prstGeom>
        </p:spPr>
      </p:pic>
      <p:sp>
        <p:nvSpPr>
          <p:cNvPr id="2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9626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061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6072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29626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1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7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8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0393" y="439326"/>
            <a:ext cx="6107804" cy="17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2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4" b="83028"/>
          <a:stretch/>
        </p:blipFill>
        <p:spPr>
          <a:xfrm>
            <a:off x="0" y="943428"/>
            <a:ext cx="9144000" cy="130947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98" b="85097"/>
          <a:stretch/>
        </p:blipFill>
        <p:spPr>
          <a:xfrm>
            <a:off x="0" y="0"/>
            <a:ext cx="2267857" cy="943428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 userDrawn="1"/>
        </p:nvSpPr>
        <p:spPr>
          <a:xfrm>
            <a:off x="6706418" y="381262"/>
            <a:ext cx="2098371" cy="1742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" kern="0" spc="100" dirty="0" smtClean="0">
                <a:latin typeface="Avenir Black"/>
                <a:cs typeface="Avenir Black"/>
              </a:rPr>
              <a:t>PAGE NUMBER</a:t>
            </a:r>
            <a:endParaRPr lang="en-US" sz="600" kern="0" spc="100" dirty="0">
              <a:latin typeface="Avenir Black"/>
              <a:cs typeface="Avenir Black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706418" y="479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00">
                <a:solidFill>
                  <a:schemeClr val="tx1"/>
                </a:solidFill>
                <a:latin typeface="Chronicle Display Light"/>
              </a:defRPr>
            </a:lvl1pPr>
          </a:lstStyle>
          <a:p>
            <a:fld id="{872B398A-EF09-E242-842D-FF241F6D1D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7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5" r:id="rId3"/>
    <p:sldLayoutId id="2147483676" r:id="rId4"/>
    <p:sldLayoutId id="2147483678" r:id="rId5"/>
    <p:sldLayoutId id="2147483679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refactoring.com/catalog/replaceConditionalWithVisitor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620" y="4937760"/>
            <a:ext cx="7383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Chronicle Display Light" pitchFamily="50" charset="0"/>
              </a:rPr>
              <a:t>WeShare</a:t>
            </a:r>
            <a:endParaRPr lang="en-US" sz="2400" i="1" dirty="0">
              <a:latin typeface="Chronicle Display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revisited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45" y="1180146"/>
            <a:ext cx="3982402" cy="53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79" y="1981899"/>
            <a:ext cx="6951313" cy="362194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3455445" y="4513277"/>
            <a:ext cx="1460504" cy="627245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8" y="3483877"/>
            <a:ext cx="6807200" cy="175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1178" y="2256639"/>
            <a:ext cx="36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 must check the return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178" y="2779969"/>
            <a:ext cx="347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to avoid null reference exception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using callbacks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" y="1713340"/>
            <a:ext cx="7367282" cy="468746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5830348" y="1803633"/>
            <a:ext cx="981512" cy="687897"/>
          </a:xfrm>
          <a:prstGeom prst="border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Success callback</a:t>
            </a:r>
            <a:endParaRPr lang="en-US" dirty="0"/>
          </a:p>
        </p:txBody>
      </p:sp>
      <p:sp>
        <p:nvSpPr>
          <p:cNvPr id="8" name="Line Callout 2 7"/>
          <p:cNvSpPr/>
          <p:nvPr/>
        </p:nvSpPr>
        <p:spPr>
          <a:xfrm>
            <a:off x="5830348" y="3109046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768"/>
              <a:gd name="adj6" fmla="val -517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Empty</a:t>
            </a:r>
          </a:p>
          <a:p>
            <a:pPr algn="ctr"/>
            <a:r>
              <a:rPr lang="en-US" dirty="0" smtClean="0"/>
              <a:t>callback</a:t>
            </a:r>
            <a:endParaRPr lang="en-US" dirty="0"/>
          </a:p>
        </p:txBody>
      </p:sp>
      <p:sp>
        <p:nvSpPr>
          <p:cNvPr id="9" name="Line Callout 2 8"/>
          <p:cNvSpPr/>
          <p:nvPr/>
        </p:nvSpPr>
        <p:spPr>
          <a:xfrm>
            <a:off x="3315049" y="307350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6" y="2202109"/>
            <a:ext cx="8026400" cy="227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286" y="4919161"/>
            <a:ext cx="176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callbacks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2" y="1965121"/>
            <a:ext cx="8042508" cy="414206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3440884" y="324128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Maybe</a:t>
            </a:r>
          </a:p>
          <a:p>
            <a:pPr algn="ctr"/>
            <a:r>
              <a:rPr lang="en-US" dirty="0" smtClean="0"/>
              <a:t>Monad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4" y="1633989"/>
            <a:ext cx="7071337" cy="46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>
                <a:solidFill>
                  <a:schemeClr val="bg1"/>
                </a:solidFill>
              </a:rPr>
              <a:t>functional approach </a:t>
            </a:r>
            <a:r>
              <a:rPr lang="en-US" sz="1800" dirty="0" smtClean="0">
                <a:solidFill>
                  <a:schemeClr val="bg1"/>
                </a:solidFill>
              </a:rPr>
              <a:t>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286" y="4919161"/>
            <a:ext cx="226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maybe monad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1942265"/>
            <a:ext cx="7340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" y="1841500"/>
            <a:ext cx="4279900" cy="444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6" y="2738967"/>
            <a:ext cx="4792133" cy="238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switch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33" y="1430893"/>
            <a:ext cx="4827364" cy="51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688" y="5050302"/>
            <a:ext cx="7383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ronicle Display Light" pitchFamily="50" charset="0"/>
              </a:rPr>
              <a:t>NO IF</a:t>
            </a:r>
          </a:p>
          <a:p>
            <a:r>
              <a:rPr lang="en-US" sz="3600" i="1" dirty="0" smtClean="0">
                <a:latin typeface="Chronicle Display Light" pitchFamily="50" charset="0"/>
              </a:rPr>
              <a:t>Writing code without IF</a:t>
            </a:r>
            <a:r>
              <a:rPr lang="mr-IN" sz="3600" i="1" dirty="0" smtClean="0">
                <a:latin typeface="Chronicle Display Light" pitchFamily="50" charset="0"/>
              </a:rPr>
              <a:t>…</a:t>
            </a:r>
            <a:r>
              <a:rPr lang="en-GB" sz="3600" i="1" dirty="0" smtClean="0">
                <a:latin typeface="Chronicle Display Light" pitchFamily="50" charset="0"/>
              </a:rPr>
              <a:t> </a:t>
            </a:r>
            <a:r>
              <a:rPr lang="en-US" sz="3600" i="1" dirty="0" err="1" smtClean="0">
                <a:latin typeface="Chronicle Display Light" pitchFamily="50" charset="0"/>
              </a:rPr>
              <a:t>possbile</a:t>
            </a:r>
            <a:endParaRPr lang="en-US" sz="2400" i="1" dirty="0">
              <a:latin typeface="Chronicle Display Light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4" y="2539218"/>
            <a:ext cx="5570806" cy="23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If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6" y="2233807"/>
            <a:ext cx="7683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OCP</a:t>
            </a:r>
            <a:r>
              <a:rPr lang="mr-IN" sz="180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9" y="1538833"/>
            <a:ext cx="6405033" cy="499251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1092200" y="5562599"/>
            <a:ext cx="6790267" cy="1089869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6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what’s happen if I add some states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1562100"/>
            <a:ext cx="2394857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considerations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think different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19" y="194736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For each action and state we have  string to show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1019" y="2446894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for each key we have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019" y="2983409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 the key could be a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019" y="3502682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15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at the end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4" y="1519767"/>
            <a:ext cx="5653372" cy="2874434"/>
          </a:xfrm>
          <a:prstGeom prst="rect">
            <a:avLst/>
          </a:prstGeom>
        </p:spPr>
      </p:pic>
      <p:sp>
        <p:nvSpPr>
          <p:cNvPr id="8" name="Bent-Up Arrow 7"/>
          <p:cNvSpPr/>
          <p:nvPr/>
        </p:nvSpPr>
        <p:spPr>
          <a:xfrm flipH="1">
            <a:off x="655440" y="4512734"/>
            <a:ext cx="753534" cy="1564219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24" y="4965699"/>
            <a:ext cx="6544209" cy="155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 smtClean="0"/>
              <a:t>No IF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Let programming language functional extension help you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a dictionary of objects when possible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with polymorphism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dependency injection to resolve the right concrete instance instead of passing flags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</a:t>
            </a:r>
            <a:r>
              <a:rPr lang="en-GB" sz="1600" dirty="0">
                <a:latin typeface="Chronicle Display" pitchFamily="50" charset="0"/>
              </a:rPr>
              <a:t>with visitor (</a:t>
            </a:r>
            <a:r>
              <a:rPr lang="en-GB" sz="1600" dirty="0">
                <a:latin typeface="Chronicle Display" pitchFamily="50" charset="0"/>
                <a:hlinkClick r:id="rId3"/>
              </a:rPr>
              <a:t>http://</a:t>
            </a:r>
            <a:r>
              <a:rPr lang="en-GB" sz="1600" dirty="0" smtClean="0">
                <a:latin typeface="Chronicle Display" pitchFamily="50" charset="0"/>
                <a:hlinkClick r:id="rId3"/>
              </a:rPr>
              <a:t>www.refactoring.com/catalog/replaceConditionalWithVisitor.html</a:t>
            </a:r>
            <a:r>
              <a:rPr lang="en-GB" sz="1600" dirty="0" smtClean="0">
                <a:latin typeface="Chronicle Display" pitchFamily="50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9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44" y="1133434"/>
            <a:ext cx="4507808" cy="53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6059" y="1079046"/>
            <a:ext cx="8401246" cy="5407023"/>
          </a:xfrm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3" y="1079047"/>
            <a:ext cx="6849485" cy="54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Analyse four code snippet with IF and SWITCH statements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Try to approach using a different point of view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Understand why the new solution is better then the first one</a:t>
            </a: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Singleton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Return null</a:t>
            </a:r>
          </a:p>
          <a:p>
            <a:pPr marL="285750" indent="-285750">
              <a:buFontTx/>
              <a:buChar char="-"/>
            </a:pP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err="1" smtClean="0">
                <a:latin typeface="Chronicle Display" pitchFamily="50" charset="0"/>
              </a:rPr>
              <a:t>Enums</a:t>
            </a:r>
            <a:endParaRPr lang="en-GB" sz="1600" b="1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98" y="1887639"/>
            <a:ext cx="5676900" cy="40767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828800" y="4043493"/>
            <a:ext cx="1087464" cy="52011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 how to improve your code</a:t>
            </a:r>
            <a:r>
              <a:rPr lang="en-GB" sz="1800" dirty="0" smtClean="0">
                <a:solidFill>
                  <a:schemeClr val="bg1"/>
                </a:solidFill>
              </a:rPr>
              <a:t>...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 into functional world where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786" y="2409039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Functions are first-class citizen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785" y="2840411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so I can write something like this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5" y="3454547"/>
            <a:ext cx="41021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1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theme/theme1.xml><?xml version="1.0" encoding="utf-8"?>
<a:theme xmlns:a="http://schemas.openxmlformats.org/drawingml/2006/main" name="Cover &amp; Closing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yout">
  <a:themeElements>
    <a:clrScheme name="YNAP Colours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FF454"/>
      </a:accent1>
      <a:accent2>
        <a:srgbClr val="A5DCFA"/>
      </a:accent2>
      <a:accent3>
        <a:srgbClr val="CCCCCC"/>
      </a:accent3>
      <a:accent4>
        <a:srgbClr val="CBBE45"/>
      </a:accent4>
      <a:accent5>
        <a:srgbClr val="FFFBC9"/>
      </a:accent5>
      <a:accent6>
        <a:srgbClr val="6B8EA2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9773</TotalTime>
  <Words>380</Words>
  <Application>Microsoft Macintosh PowerPoint</Application>
  <PresentationFormat>On-screen Show (4:3)</PresentationFormat>
  <Paragraphs>102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Avenir Black</vt:lpstr>
      <vt:lpstr>Avenir Book</vt:lpstr>
      <vt:lpstr>Calibri</vt:lpstr>
      <vt:lpstr>Chronicle Display</vt:lpstr>
      <vt:lpstr>Chronicle Display Light</vt:lpstr>
      <vt:lpstr>Mangal</vt:lpstr>
      <vt:lpstr>Arial</vt:lpstr>
      <vt:lpstr>Cover &amp; Closing Slides</vt:lpstr>
      <vt:lpstr>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Net-a-porter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hvuyuy</dc:title>
  <dc:creator>Ceila Armitage</dc:creator>
  <cp:lastModifiedBy>Microsoft Office User</cp:lastModifiedBy>
  <cp:revision>314</cp:revision>
  <dcterms:created xsi:type="dcterms:W3CDTF">2015-09-22T11:57:21Z</dcterms:created>
  <dcterms:modified xsi:type="dcterms:W3CDTF">2017-12-22T10:46:45Z</dcterms:modified>
</cp:coreProperties>
</file>